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41" d="100"/>
          <a:sy n="41" d="100"/>
        </p:scale>
        <p:origin x="72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k-12-guidance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community/schools-childcare/cloth-face-cove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5181600" cy="280589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lang="es-419" sz="3600" spc="-5" dirty="0">
                <a:solidFill>
                  <a:srgbClr val="FFFFFF"/>
                </a:solidFill>
              </a:rPr>
              <a:t>Guía de cuarentena para COVID-19: </a:t>
            </a:r>
            <a:br>
              <a:rPr lang="es-419" sz="3600" spc="-5" dirty="0">
                <a:solidFill>
                  <a:srgbClr val="FFFFFF"/>
                </a:solidFill>
              </a:rPr>
            </a:br>
            <a:r>
              <a:rPr lang="es-419" sz="3600" spc="-5" dirty="0">
                <a:solidFill>
                  <a:srgbClr val="FFFFFF"/>
                </a:solidFill>
              </a:rPr>
              <a:t>Salud, seguridad  y planes de enseñanza</a:t>
            </a:r>
            <a:br>
              <a:rPr lang="es-419" sz="3600" spc="-5" dirty="0">
                <a:solidFill>
                  <a:srgbClr val="FFFFFF"/>
                </a:solidFill>
              </a:rPr>
            </a:br>
            <a:r>
              <a:rPr lang="es-419" sz="3600" spc="-5" dirty="0">
                <a:solidFill>
                  <a:srgbClr val="FFFFFF"/>
                </a:solidFill>
              </a:rPr>
              <a:t>2021–2022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Académica</a:t>
            </a:r>
            <a:b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dirty="0">
                <a:ea typeface="+mj-ea"/>
              </a:rPr>
              <a:t>Guía de salud </a:t>
            </a:r>
            <a:r>
              <a:rPr lang="es-419" sz="3800" b="1" dirty="0">
                <a:solidFill>
                  <a:srgbClr val="FF9933"/>
                </a:solidFill>
                <a:latin typeface="Century Gothic"/>
                <a:ea typeface="+mj-ea"/>
              </a:rPr>
              <a:t>y seguridad para el año fiscal 2022 </a:t>
            </a:r>
            <a:endParaRPr lang="es-419" sz="38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3646"/>
              </p:ext>
            </p:extLst>
          </p:nvPr>
        </p:nvGraphicFramePr>
        <p:xfrm>
          <a:off x="152400" y="1335230"/>
          <a:ext cx="11811000" cy="526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lang="es-MX" sz="14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¿Quién debe ponerse en cuarentena después de la exposición a un caso positivo?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lang="es-MX" sz="14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¿Quién no necesita ponerse en cuarentena después de la exposición?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no están vacunadas y han estado en </a:t>
                      </a:r>
                      <a:r>
                        <a:rPr lang="es-419" sz="1400" u="sng" spc="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lang="es-419" sz="1400" u="sng" spc="-5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cto cercano</a:t>
                      </a:r>
                      <a:r>
                        <a:rPr lang="es-419" sz="1400" spc="-2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con alguien que tiene COVI</a:t>
                      </a:r>
                      <a:r>
                        <a:rPr lang="es-419" sz="1400" spc="-5" noProof="0" dirty="0">
                          <a:latin typeface="Arial"/>
                          <a:cs typeface="Arial"/>
                        </a:rPr>
                        <a:t>D-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19.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lang="es-419" sz="1400" noProof="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desarrollan síntomas nuevamente dentro de los 3 meses posteriores a su primer contagio de COVID-19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han tenido COVID-19 en los últimos 3 meses o </a:t>
                      </a:r>
                      <a:r>
                        <a:rPr lang="es-419" sz="1400" spc="-15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que están totalmente vacunados</a:t>
                      </a:r>
                      <a:r>
                        <a:rPr lang="es-419" sz="1400" spc="-2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y no </a:t>
                      </a:r>
                      <a:r>
                        <a:rPr lang="es-419" sz="1400" u="sng" spc="0" noProof="0" dirty="0">
                          <a:latin typeface="Arial"/>
                          <a:cs typeface="Arial"/>
                        </a:rPr>
                        <a:t>están experimentando ningún síntoma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lang="es-419" sz="1400" noProof="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Las personas que dieron positivo para COVID-19 en los últimos 3 meses y se recuperaron no deben someterse a cuarentena ni hacerse la prueba de nuevo siempre que no desarrollen nuevos síntomas.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lang="es-419" sz="1400" noProof="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b="1" spc="-5" noProof="0" dirty="0">
                          <a:latin typeface="+mn-lt"/>
                          <a:cs typeface="Arial"/>
                        </a:rPr>
                        <a:t>Las personas expuestas a otras personas que han estado expuestas no necesitan ponerse en cuarentena.</a:t>
                      </a:r>
                      <a:r>
                        <a:rPr lang="es-419" sz="1400" b="1" i="1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s-419" sz="1400" b="1" i="1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¿Qué cuenta como contacto cercano?</a:t>
                      </a:r>
                      <a:endParaRPr lang="es-419" sz="1400" b="0" i="1" u="none" strike="noStrike" cap="none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Contacto cercano a través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de la proximidad y la duración de la exposición: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Alguien que estuvo a menos </a:t>
                      </a:r>
                      <a:r>
                        <a:rPr lang="es-419" noProof="0" dirty="0"/>
                        <a:t>de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pies de una persona infectada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(confirmado por laboratorio o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una enfermedad clínicamente compatible)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durante un total acumulado de 15 minutos o más durante un período de 24 horas (por ejemplo, tres exposiciones individuales de 5 minutos para un total de 15 minutos). Una persona infectada puede propagar el SARS-CoV-2 a partir de 2 días antes de que tenga algún síntoma (o, para pacientes asintomáticos, 2 días antes de la fecha de recolección de muestras positivas), hasta que cumpla con los criterios para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interrumpir el aislamiento domiciliario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Excepción: En el salón de clase de K–12, la definición de contacto cercano excluye a los estudiantes que estaban a menos de 3 a 6 pies de un estudiante infectado (confirmado por laboratorio o una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enfermedad clínicamente compatible)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donde ambos estudiantes estaban participando en el </a:t>
                      </a:r>
                      <a:r>
                        <a:rPr lang="es-419" noProof="0" dirty="0"/>
                        <a:t>uso constante y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correcto</a:t>
                      </a:r>
                      <a:r>
                        <a:rPr lang="es-419" noProof="0" dirty="0"/>
                        <a:t> de</a:t>
                      </a:r>
                      <a:r>
                        <a:rPr lang="es-419" baseline="0" noProof="0" dirty="0"/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mascarillas bien ajustadas; </a:t>
                      </a:r>
                      <a:r>
                        <a:rPr lang="es-419" noProof="0" dirty="0"/>
                        <a:t>y otras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estrategias de prevención escolar para K-12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(como el uso general y correcto de mascarillas, distanciamiento físico, aumento de la ventilación) </a:t>
                      </a:r>
                      <a:r>
                        <a:rPr lang="es-419" sz="1400" b="0" i="0" u="none" strike="noStrike" cap="none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se seguían en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el entorno escolar K-12. </a:t>
                      </a:r>
                      <a:r>
                        <a:rPr lang="es-419" sz="800" b="0" i="0" u="none" strike="noStrike" cap="none" noProof="0" dirty="0"/>
                        <a:t>(CDC, julio de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419" sz="1400" b="1" i="1" u="none" strike="noStrike" cap="none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Esta excepción no se aplica a los maestros, el personal u otros adultos en el salón de clase.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lang="es-419" sz="1400" i="1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Académica</a:t>
            </a:r>
            <a:b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dirty="0"/>
              <a:t>Guía de salud y seguridad para el año fiscal 2022 </a:t>
            </a:r>
            <a:endParaRPr lang="es-419" sz="3800"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colaboración con la Junta de Salud del Condado de Fulton, los Servicios de Salud asesorarán sobre cuánto tiempo deben durar las cuarentenas, según las condiciones y necesidades locales.</a:t>
            </a:r>
          </a:p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enfermeras escolares se ocuparán de los casos de exposición del personal y los estudiantes individuales. El Director de Servicios de Salud abordará las exposiciones de toda la clase y toda la escuela.</a:t>
            </a:r>
          </a:p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</a:t>
            </a: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studiantes/personal pueden regresar de la cuarentena: </a:t>
            </a: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del día 10 sin prueba</a:t>
            </a: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del día 7, después de recibir un resultado negativo de la prueba (la prueba debe realizarse el día 5 o más tarde)</a:t>
            </a: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 parar la cuarentena, las personas deben seguir atentos a los síntomas hasta 14 días después de la exposición.</a:t>
            </a: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381000" y="1228985"/>
            <a:ext cx="11353800" cy="618452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s-MX" sz="2400" kern="0" spc="-3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¿Cuánto tiempo dura la cuarentena?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28600" y="1524000"/>
            <a:ext cx="10591800" cy="37337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8" y="1447800"/>
            <a:ext cx="9865732" cy="6163389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s-419" sz="24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¿Cómo se reportan los casos positivos o las exposiciones?</a:t>
            </a:r>
            <a:endParaRPr lang="es-419" sz="24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Las personas que dan positivo para COVID O que están expuestas a un caso confirmado deben completar uno de los siguientes enlaces para informar por si mismas:</a:t>
            </a:r>
            <a:endParaRPr lang="es-419" sz="20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419" sz="20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Formulario de autoinforme del estudiante:</a:t>
            </a:r>
            <a:r>
              <a:rPr lang="es-419" sz="20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http://tinyAPS.com/?CovidStudentForm</a:t>
            </a:r>
            <a:endParaRPr lang="es-419" sz="20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419" sz="20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Formulario de autoinforme del personal:</a:t>
            </a:r>
            <a:r>
              <a:rPr lang="es-419" sz="20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http://tinyAPS.com/?CovidStaffForm</a:t>
            </a:r>
            <a:endParaRPr lang="es-419" sz="20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 Uno APS: División Académica</a:t>
            </a: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/>
            </a:r>
            <a:b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b="1" dirty="0">
                <a:solidFill>
                  <a:srgbClr val="FF9933"/>
                </a:solidFill>
                <a:latin typeface="Century Gothic"/>
              </a:rPr>
              <a:t>Guía de salud y seguridad para el año fiscal 2022 </a:t>
            </a: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200" y="0"/>
            <a:ext cx="12415520" cy="1175322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de Escuelas</a:t>
            </a:r>
            <a:b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2800" b="1" dirty="0">
                <a:solidFill>
                  <a:srgbClr val="FF9933"/>
                </a:solidFill>
                <a:latin typeface="Century Gothic"/>
                <a:ea typeface="+mj-ea"/>
              </a:rPr>
              <a:t>Guía de enseñanza del Distrito durante cuarentena año escolar 21-22 </a:t>
            </a:r>
            <a:endParaRPr lang="es-419" sz="28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37362"/>
              </p:ext>
            </p:extLst>
          </p:nvPr>
        </p:nvGraphicFramePr>
        <p:xfrm>
          <a:off x="152400" y="1165723"/>
          <a:ext cx="11734800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6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u="sng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s-419" sz="1400" b="1" u="sng" noProof="0" dirty="0">
                          <a:solidFill>
                            <a:schemeClr val="tx1"/>
                          </a:solidFill>
                          <a:effectLst/>
                        </a:rPr>
                        <a:t>CONDICIÓN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s-419" sz="1400" b="1" noProof="0" dirty="0">
                          <a:solidFill>
                            <a:schemeClr val="tx1"/>
                          </a:solidFill>
                          <a:effectLst/>
                        </a:rPr>
                        <a:t>TODA UNA CLASE ESTÁ EN CUARENTENA DEBIDO A CASOS DE COVID / EXPOSICIONES A COVID (INCLUIDO EL MAESTRO)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 asignará una persona virtualmente o en el edificio para impartir instrucción de forma virtual..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b="1" u="sng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1" u="sng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419" sz="14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UNO O MÁS ESTUDIANTES DAN POSITIVO PARA COVID (CASOS NO RELACIONADOS)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419" sz="14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UNO O MÁS ESTUDIANTES DAN POSITIVO POR COVID CON EXPOSICIONES A OTROS ESTUDIANTES DENTRO DE UN SALÓN DE CLASE/ EQUIPO / GRADO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Una escuela tiene casos positivos en diferentes clases donde no hay exposiciones dentro de los espacios que ocupaban estos alumnos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Ejemplo: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A – un estudiante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B – dos estudiantes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C – sin estudiantes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(Casos aislados en todo el edificio)</a:t>
                      </a:r>
                      <a:r>
                        <a:rPr lang="es-419" sz="1400" i="1" u="none" strike="noStrike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Arial"/>
                        </a:rPr>
                        <a:t>Los maestros pondrán a disposición de forma virtual el trabajo académico actual.</a:t>
                      </a: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Un maestro/tutor proporcionará tutoría después de la escuela para los estudiantes ausentes durante el período de cuarentena. Los maestros/tutores virtuales designados y el número de sesiones tutoriales serán determinados por la administración a nivel escolar en función de las necesidades.</a:t>
                      </a:r>
                      <a:endParaRPr lang="es-419" sz="1400" b="0" i="0" u="none" strike="noStrike" cap="none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Arial"/>
                        </a:rPr>
                        <a:t>La escuela desarrollará un programa de tutorías de aprendizaje virtual que se implementará durante el período de cuarentena.</a:t>
                      </a: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​</a:t>
                      </a: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Los estudiantes que completen tareas virtuales se marcarán como presentes.</a:t>
                      </a:r>
                      <a:endParaRPr lang="es-419" sz="1400" b="0" i="0" u="none" strike="noStrike" cap="none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09757"/>
            <a:ext cx="12415520" cy="1175322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Día Uno APS: División de Escuelas</a:t>
            </a:r>
            <a:r>
              <a:rPr lang="es-419" sz="54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/>
            </a:r>
            <a:br>
              <a:rPr lang="es-419" sz="54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2800" dirty="0">
                <a:ea typeface="+mj-ea"/>
              </a:rPr>
              <a:t>Guía de enseñanza del Distrito durante cuarentena año escolar 21-22 </a:t>
            </a: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0528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 MAESTRO DA POSITIVO PARA COVID (NO HAY EVIDENCIA DE EXPOSICIÓN DE LOS ESTUDIANTES)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 sustituto a largo plazo o una persona designada en el edificio será asignada al aula del maestro.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Los planes actuales de maestros sustitutos se utilizarán durante el período de cuarentena para los estudiantes afectados.</a:t>
                      </a:r>
                      <a:r>
                        <a:rPr lang="es-419" sz="1400" b="0" noProof="0" dirty="0"/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Si el maestro está expuesto y no está enfermo, el maestro proporcionará instrucción virtualmente</a:t>
                      </a:r>
                      <a:r>
                        <a:rPr lang="es-419" sz="1400" b="0" noProof="0" dirty="0"/>
                        <a:t>.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Cierre de toda la escuela/distrito debido al brote de COVID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Toda la escuela se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dirigirá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hacia el aprendizaje virtual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</TotalTime>
  <Words>994</Words>
  <Application>Microsoft Office PowerPoint</Application>
  <PresentationFormat>Widescreen</PresentationFormat>
  <Paragraphs>89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New Theme</vt:lpstr>
      <vt:lpstr>Guía de cuarentena para COVID-19:  Salud, seguridad  y planes de enseñanza 2021–2022 </vt:lpstr>
      <vt:lpstr>Día Uno APS: División Académica Guía de salud y seguridad para el año fiscal 2022 </vt:lpstr>
      <vt:lpstr>Día Uno APS: División Académica Guía de salud y seguridad para el año fiscal 2022 </vt:lpstr>
      <vt:lpstr>PowerPoint Presentation</vt:lpstr>
      <vt:lpstr>Día Uno APS: División de Escuelas Guía de enseñanza del Distrito durante cuarentena año escolar 21-22 </vt:lpstr>
      <vt:lpstr>Día Uno APS: División de Escuelas Guía de enseñanza del Distrito durante cuarentena año escolar 21-22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Olive, Tiffany</cp:lastModifiedBy>
  <cp:revision>72</cp:revision>
  <cp:lastPrinted>2021-08-02T14:47:05Z</cp:lastPrinted>
  <dcterms:created xsi:type="dcterms:W3CDTF">2021-07-26T23:13:31Z</dcterms:created>
  <dcterms:modified xsi:type="dcterms:W3CDTF">2021-09-08T18:06:16Z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